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3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812" r:id="rId3"/>
    <p:sldMasterId id="2147483877" r:id="rId4"/>
  </p:sldMasterIdLst>
  <p:notesMasterIdLst>
    <p:notesMasterId r:id="rId22"/>
  </p:notesMasterIdLst>
  <p:sldIdLst>
    <p:sldId id="286" r:id="rId5"/>
    <p:sldId id="1676" r:id="rId6"/>
    <p:sldId id="1665" r:id="rId7"/>
    <p:sldId id="1766" r:id="rId8"/>
    <p:sldId id="1767" r:id="rId9"/>
    <p:sldId id="1779" r:id="rId10"/>
    <p:sldId id="1683" r:id="rId11"/>
    <p:sldId id="1783" r:id="rId12"/>
    <p:sldId id="1780" r:id="rId13"/>
    <p:sldId id="1784" r:id="rId14"/>
    <p:sldId id="1785" r:id="rId15"/>
    <p:sldId id="1787" r:id="rId16"/>
    <p:sldId id="1786" r:id="rId17"/>
    <p:sldId id="1781" r:id="rId18"/>
    <p:sldId id="1765" r:id="rId19"/>
    <p:sldId id="1758" r:id="rId20"/>
    <p:sldId id="329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9AED-76AE-4079-B9A9-52B86F140ED7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1CAB5-1B48-43A3-970F-C456045D4E6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416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97327-DB61-4520-9AF4-BAE1611B0C7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7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1-No solo crecimiento económico, sino también como compañía en general.  Adaptándose a conceptos modernos. </a:t>
            </a:r>
          </a:p>
          <a:p>
            <a:r>
              <a:rPr lang="es-ES" dirty="0"/>
              <a:t>2- Es decir aquellas soluciones no adheridas a las modalidades de CT y </a:t>
            </a:r>
            <a:r>
              <a:rPr lang="es-ES" dirty="0" err="1"/>
              <a:t>Reso</a:t>
            </a:r>
            <a:r>
              <a:rPr lang="es-ES" dirty="0"/>
              <a:t> como es el caso de visualización avanzada. Que veremos en detalle más adelante.</a:t>
            </a:r>
          </a:p>
          <a:p>
            <a:r>
              <a:rPr lang="es-ES" dirty="0"/>
              <a:t>3- Nuevamente, vamos a profundizar este concepto más adelante para que tengamos presente las novedades que vendrán con este nuevo  catálogo.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1CAB5-1B48-43A3-970F-C456045D4E69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0049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Algunas de las maneras en que vamos a articular / relacionar con otras unidades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1CAB5-1B48-43A3-970F-C456045D4E69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241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Downstream</a:t>
            </a:r>
            <a:r>
              <a:rPr lang="es-ES" dirty="0"/>
              <a:t> lo que podría considerarse más “marketing clásico”.</a:t>
            </a:r>
          </a:p>
          <a:p>
            <a:endParaRPr lang="es-ES" dirty="0"/>
          </a:p>
          <a:p>
            <a:r>
              <a:rPr lang="es-ES" dirty="0"/>
              <a:t>La implementación de CRM haría de puente para procesar y analizar los datos recolectados en el </a:t>
            </a:r>
            <a:r>
              <a:rPr lang="es-ES" dirty="0" err="1"/>
              <a:t>downstream</a:t>
            </a:r>
            <a:r>
              <a:rPr lang="es-ES" dirty="0"/>
              <a:t> para el análisis </a:t>
            </a:r>
            <a:r>
              <a:rPr lang="es-ES" dirty="0" err="1"/>
              <a:t>upstream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1CAB5-1B48-43A3-970F-C456045D4E69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812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Downstream</a:t>
            </a:r>
            <a:r>
              <a:rPr lang="es-ES" dirty="0"/>
              <a:t> lo que podría considerarse más “marketing clásico”.</a:t>
            </a:r>
          </a:p>
          <a:p>
            <a:endParaRPr lang="es-ES" dirty="0"/>
          </a:p>
          <a:p>
            <a:r>
              <a:rPr lang="es-ES" dirty="0"/>
              <a:t>La implementación de CRM haría de puente para procesar y analizar los datos recolectados en el </a:t>
            </a:r>
            <a:r>
              <a:rPr lang="es-ES" dirty="0" err="1"/>
              <a:t>downstream</a:t>
            </a:r>
            <a:r>
              <a:rPr lang="es-ES" dirty="0"/>
              <a:t> para el análisis </a:t>
            </a:r>
            <a:r>
              <a:rPr lang="es-ES" dirty="0" err="1"/>
              <a:t>upstream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1CAB5-1B48-43A3-970F-C456045D4E69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148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97327-DB61-4520-9AF4-BAE1611B0C7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8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w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w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w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5770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0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7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49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54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923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162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9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96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93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03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4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049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90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802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34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40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27095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2435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81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4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 descr="C:\Users\q6501096\Desktop\PPTテンプレート\canon group logo\canon-grou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16" y="6475812"/>
            <a:ext cx="595200" cy="2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814" y="6468707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1703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63543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469664" y="965156"/>
            <a:ext cx="11280000" cy="516610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73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_Gray Bullets_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12653" y="956933"/>
            <a:ext cx="11766699" cy="5220587"/>
          </a:xfrm>
        </p:spPr>
        <p:txBody>
          <a:bodyPr/>
          <a:lstStyle>
            <a:lvl1pPr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2pPr>
            <a:lvl3pPr>
              <a:buFontTx/>
              <a:buBlip>
                <a:blip r:embed="rId2"/>
              </a:buBlip>
              <a:defRPr sz="2133">
                <a:solidFill>
                  <a:schemeClr val="tx1"/>
                </a:solidFill>
              </a:defRPr>
            </a:lvl3pPr>
            <a:lvl4pPr>
              <a:buFontTx/>
              <a:buBlip>
                <a:blip r:embed="rId2"/>
              </a:buBlip>
              <a:defRPr sz="1867">
                <a:solidFill>
                  <a:schemeClr val="tx1"/>
                </a:solidFill>
              </a:defRPr>
            </a:lvl4pPr>
            <a:lvl5pPr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2"/>
              </a:buBlip>
              <a:defRPr sz="1467">
                <a:solidFill>
                  <a:schemeClr val="tx1"/>
                </a:solidFill>
              </a:defRPr>
            </a:lvl6pPr>
            <a:lvl7pPr>
              <a:buFontTx/>
              <a:buBlip>
                <a:blip r:embed="rId2"/>
              </a:buBlip>
              <a:defRPr sz="1400">
                <a:solidFill>
                  <a:schemeClr val="tx1"/>
                </a:solidFill>
              </a:defRPr>
            </a:lvl7pPr>
            <a:lvl8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8pPr>
            <a:lvl9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570515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7766400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660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3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77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912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600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613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074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4"/>
            <a:ext cx="11158779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85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044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11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643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85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6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2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11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3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342891" marR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000">
                <a:solidFill>
                  <a:schemeClr val="tx1"/>
                </a:solidFill>
              </a:defRPr>
            </a:lvl1pPr>
            <a:lvl2pPr marL="742932" marR="0" indent="-28574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00">
                <a:solidFill>
                  <a:schemeClr val="tx1"/>
                </a:solidFill>
              </a:defRPr>
            </a:lvl2pPr>
            <a:lvl3pPr marL="1142971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3pPr>
            <a:lvl4pPr marL="1600160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4pPr>
            <a:lvl5pPr marL="2057349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200">
                <a:solidFill>
                  <a:schemeClr val="tx1"/>
                </a:solidFill>
              </a:defRPr>
            </a:lvl5pPr>
            <a:lvl6pPr marL="2514537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100">
                <a:solidFill>
                  <a:schemeClr val="tx1"/>
                </a:solidFill>
              </a:defRPr>
            </a:lvl6pPr>
            <a:lvl7pPr marL="2971726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51">
                <a:solidFill>
                  <a:schemeClr val="tx1"/>
                </a:solidFill>
              </a:defRPr>
            </a:lvl7pPr>
            <a:lvl8pPr marL="3428914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8pPr>
            <a:lvl9pPr marL="3886103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9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8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6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9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5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4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460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0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200121" indent="-285744">
              <a:buFont typeface="Wingdings" panose="05000000000000000000" pitchFamily="2" charset="2"/>
              <a:buChar char="Ø"/>
              <a:defRPr sz="1600"/>
            </a:lvl3pPr>
            <a:lvl4pPr marL="1657309" indent="-285744">
              <a:buFont typeface="Wingdings" panose="05000000000000000000" pitchFamily="2" charset="2"/>
              <a:buChar char="Ø"/>
              <a:defRPr sz="1400"/>
            </a:lvl4pPr>
            <a:lvl5pPr marL="2000201" indent="-171446">
              <a:buFont typeface="Wingdings" panose="05000000000000000000" pitchFamily="2" charset="2"/>
              <a:buChar char="Ø"/>
              <a:defRPr sz="1200"/>
            </a:lvl5pPr>
            <a:lvl6pPr marL="2285943" indent="0">
              <a:buNone/>
              <a:defRPr sz="1200"/>
            </a:lvl6pPr>
            <a:lvl7pPr marL="2743131" indent="0">
              <a:buNone/>
              <a:defRPr sz="1100"/>
            </a:lvl7pPr>
            <a:lvl8pPr marL="3200320" indent="0">
              <a:buNone/>
              <a:defRPr sz="1051"/>
            </a:lvl8pPr>
            <a:lvl9pPr marL="3657509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6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200121" indent="-28574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57309" indent="-28574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00201" indent="-171446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5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6146" indent="-23176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11273" indent="-239707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60523" indent="-231769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457389" indent="-171446">
              <a:buFont typeface="Wingdings" panose="05000000000000000000" pitchFamily="2" charset="2"/>
              <a:buChar char="Ø"/>
              <a:defRPr sz="1100"/>
            </a:lvl6pPr>
            <a:lvl7pPr marL="2914578" indent="-171446">
              <a:buFont typeface="Wingdings" panose="05000000000000000000" pitchFamily="2" charset="2"/>
              <a:buChar char="Ø"/>
              <a:defRPr sz="1051"/>
            </a:lvl7pPr>
            <a:lvl8pPr marL="3371766" indent="-171446">
              <a:buFont typeface="Wingdings" panose="05000000000000000000" pitchFamily="2" charset="2"/>
              <a:buChar char="Ø"/>
              <a:defRPr sz="1000"/>
            </a:lvl8pPr>
            <a:lvl9pPr marL="3828955" indent="-171446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9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1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494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7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7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0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bg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 sz="1051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0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3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35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3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1800"/>
            </a:lvl2pPr>
            <a:lvl3pPr>
              <a:buFontTx/>
              <a:buBlip>
                <a:blip r:embed="rId3"/>
              </a:buBlip>
              <a:defRPr sz="1400"/>
            </a:lvl3pPr>
            <a:lvl4pPr>
              <a:buFontTx/>
              <a:buBlip>
                <a:blip r:embed="rId3"/>
              </a:buBlip>
              <a:defRPr sz="1200"/>
            </a:lvl4pPr>
            <a:lvl5pPr>
              <a:buFontTx/>
              <a:buBlip>
                <a:blip r:embed="rId3"/>
              </a:buBlip>
              <a:defRPr sz="1100"/>
            </a:lvl5pPr>
            <a:lvl6pPr>
              <a:buFontTx/>
              <a:buBlip>
                <a:blip r:embed="rId3"/>
              </a:buBlip>
              <a:defRPr sz="1051"/>
            </a:lvl6pPr>
            <a:lvl7pPr>
              <a:buFontTx/>
              <a:buBlip>
                <a:blip r:embed="rId3"/>
              </a:buBlip>
              <a:defRPr sz="1051"/>
            </a:lvl7pPr>
            <a:lvl8pPr>
              <a:buFontTx/>
              <a:buBlip>
                <a:blip r:embed="rId3"/>
              </a:buBlip>
              <a:defRPr sz="1000"/>
            </a:lvl8pPr>
            <a:lvl9pPr>
              <a:buFontTx/>
              <a:buBlip>
                <a:blip r:embed="rId3"/>
              </a:buBlip>
              <a:defRPr sz="1000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4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2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5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5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0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154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tx1"/>
                </a:solidFill>
              </a:defRPr>
            </a:lvl7pPr>
            <a:lvl8pPr>
              <a:defRPr sz="1051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2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>
              <a:buFontTx/>
              <a:buNone/>
              <a:defRPr sz="1051"/>
            </a:lvl7pPr>
            <a:lvl8pPr>
              <a:defRPr sz="1051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8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9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798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2848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humanity.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</a:t>
            </a: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Canon Medical Systems</a:t>
            </a: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3200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7" y="5345093"/>
            <a:ext cx="568320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87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80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653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881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247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5460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4017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1934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5258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7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0920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31589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28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0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66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189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98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28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09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60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541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696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551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400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64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6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00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50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864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3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95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10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7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2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70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159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828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84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38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7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40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3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5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2911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531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78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55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87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193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204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7900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6359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250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sp>
        <p:nvSpPr>
          <p:cNvPr id="3" name="タイトル 3"/>
          <p:cNvSpPr>
            <a:spLocks noGrp="1"/>
          </p:cNvSpPr>
          <p:nvPr>
            <p:ph type="title" hasCustomPrompt="1"/>
          </p:nvPr>
        </p:nvSpPr>
        <p:spPr>
          <a:xfrm>
            <a:off x="317501" y="63501"/>
            <a:ext cx="11639551" cy="749300"/>
          </a:xfrm>
        </p:spPr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816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86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8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8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4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5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312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8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40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90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06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81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716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153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7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62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602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019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7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62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40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9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332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278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54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0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4258" y="6454835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62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75220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05202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356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37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39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346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37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9378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464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0809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55339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62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42499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37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45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457178" marR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50" marR="0" indent="-380981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25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493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062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63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20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77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341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67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08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27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43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9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55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32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0599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894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517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600120" indent="-380981">
              <a:buFont typeface="Wingdings" panose="05000000000000000000" pitchFamily="2" charset="2"/>
              <a:buChar char="Ø"/>
              <a:defRPr sz="2133"/>
            </a:lvl3pPr>
            <a:lvl4pPr marL="2209690" indent="-380981">
              <a:buFont typeface="Wingdings" panose="05000000000000000000" pitchFamily="2" charset="2"/>
              <a:buChar char="Ø"/>
              <a:defRPr sz="1867"/>
            </a:lvl4pPr>
            <a:lvl5pPr marL="2666867" indent="-228589">
              <a:buFont typeface="Wingdings" panose="05000000000000000000" pitchFamily="2" charset="2"/>
              <a:buChar char="Ø"/>
              <a:defRPr sz="1600"/>
            </a:lvl5pPr>
            <a:lvl6pPr marL="3047848" indent="0">
              <a:buNone/>
              <a:defRPr sz="1600"/>
            </a:lvl6pPr>
            <a:lvl7pPr marL="3657418" indent="0">
              <a:buNone/>
              <a:defRPr sz="1467"/>
            </a:lvl7pPr>
            <a:lvl8pPr marL="4266987" indent="0">
              <a:buNone/>
              <a:defRPr sz="1400"/>
            </a:lvl8pPr>
            <a:lvl9pPr marL="4876557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362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20" indent="-380981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690" indent="-38098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867" indent="-22858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97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234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56" indent="-309019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10" indent="-31960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297" indent="-30901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437" indent="-228589">
              <a:buFont typeface="Wingdings" panose="05000000000000000000" pitchFamily="2" charset="2"/>
              <a:buChar char="Ø"/>
              <a:defRPr sz="1467"/>
            </a:lvl6pPr>
            <a:lvl7pPr marL="3886006" indent="-228589">
              <a:buFont typeface="Wingdings" panose="05000000000000000000" pitchFamily="2" charset="2"/>
              <a:buChar char="Ø"/>
              <a:defRPr sz="1400"/>
            </a:lvl7pPr>
            <a:lvl8pPr marL="4495576" indent="-228589">
              <a:buFont typeface="Wingdings" panose="05000000000000000000" pitchFamily="2" charset="2"/>
              <a:buChar char="Ø"/>
              <a:defRPr sz="1333"/>
            </a:lvl8pPr>
            <a:lvl9pPr marL="5105144" indent="-228589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255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2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1.jp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image" Target="../media/image2.wmf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6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image" Target="../media/image1.jp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image" Target="../media/image20.png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55" Type="http://schemas.openxmlformats.org/officeDocument/2006/relationships/slideLayout" Target="../slideLayouts/slideLayout256.xml"/><Relationship Id="rId63" Type="http://schemas.openxmlformats.org/officeDocument/2006/relationships/slideLayout" Target="../slideLayouts/slideLayout264.xml"/><Relationship Id="rId68" Type="http://schemas.openxmlformats.org/officeDocument/2006/relationships/image" Target="../media/image2.wmf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slideLayout" Target="../slideLayouts/slideLayout254.xml"/><Relationship Id="rId58" Type="http://schemas.openxmlformats.org/officeDocument/2006/relationships/slideLayout" Target="../slideLayouts/slideLayout259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206.xml"/><Relationship Id="rId61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57.xml"/><Relationship Id="rId64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09.xml"/><Relationship Id="rId51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59" Type="http://schemas.openxmlformats.org/officeDocument/2006/relationships/slideLayout" Target="../slideLayouts/slideLayout260.xml"/><Relationship Id="rId67" Type="http://schemas.openxmlformats.org/officeDocument/2006/relationships/image" Target="../media/image1.jpg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slideLayout" Target="../slideLayouts/slideLayout255.xml"/><Relationship Id="rId6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Relationship Id="rId57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slideLayout" Target="../slideLayouts/slideLayout253.xml"/><Relationship Id="rId60" Type="http://schemas.openxmlformats.org/officeDocument/2006/relationships/slideLayout" Target="../slideLayouts/slideLayout261.xml"/><Relationship Id="rId6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9" r:id="rId67"/>
    <p:sldLayoutId id="2147483731" r:id="rId68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2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78" marR="0" lvl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5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</p:sldLayoutIdLst>
  <p:hf hdr="0" ftr="0"/>
  <p:txStyles>
    <p:titleStyle>
      <a:lvl1pPr algn="l" defTabSz="121914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marR="0" indent="-457178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5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2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69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867" marR="0" indent="-228589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437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00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57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144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AR">
                <a:solidFill>
                  <a:prstClr val="white">
                    <a:lumMod val="50000"/>
                  </a:prstClr>
                </a:solidFill>
              </a:rPr>
              <a:t>1 Oct. 2017</a:t>
            </a:r>
            <a:endParaRPr lang="es-A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3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891" marR="0" lvl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6" name="Picture 2" descr="cid:image001.png@01D49A33.01B5D390">
            <a:extLst>
              <a:ext uri="{FF2B5EF4-FFF2-40B4-BE49-F238E27FC236}">
                <a16:creationId xmlns:a16="http://schemas.microsoft.com/office/drawing/2014/main" id="{D7C10E66-D875-4021-BAF0-96C76B013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" y="6257925"/>
            <a:ext cx="4521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4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  <p:sldLayoutId id="2147483858" r:id="rId46"/>
    <p:sldLayoutId id="2147483859" r:id="rId47"/>
    <p:sldLayoutId id="2147483860" r:id="rId48"/>
    <p:sldLayoutId id="2147483861" r:id="rId49"/>
    <p:sldLayoutId id="2147483862" r:id="rId50"/>
    <p:sldLayoutId id="2147483863" r:id="rId51"/>
    <p:sldLayoutId id="2147483864" r:id="rId52"/>
    <p:sldLayoutId id="2147483865" r:id="rId53"/>
    <p:sldLayoutId id="2147483866" r:id="rId54"/>
    <p:sldLayoutId id="2147483867" r:id="rId55"/>
    <p:sldLayoutId id="2147483868" r:id="rId56"/>
    <p:sldLayoutId id="2147483869" r:id="rId57"/>
    <p:sldLayoutId id="2147483870" r:id="rId58"/>
    <p:sldLayoutId id="2147483871" r:id="rId59"/>
    <p:sldLayoutId id="2147483872" r:id="rId60"/>
    <p:sldLayoutId id="2147483873" r:id="rId61"/>
    <p:sldLayoutId id="2147483874" r:id="rId62"/>
    <p:sldLayoutId id="2147483875" r:id="rId63"/>
    <p:sldLayoutId id="2147483876" r:id="rId64"/>
  </p:sldLayoutIdLst>
  <p:hf hdr="0" ftr="0"/>
  <p:txStyles>
    <p:titleStyle>
      <a:lvl1pPr algn="l" defTabSz="914377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marR="0" indent="-342891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32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0121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09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00201" marR="0" indent="-171446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457389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1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14578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5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371766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28955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  <p:sldLayoutId id="2147483927" r:id="rId50"/>
    <p:sldLayoutId id="2147483928" r:id="rId51"/>
    <p:sldLayoutId id="2147483929" r:id="rId52"/>
    <p:sldLayoutId id="2147483930" r:id="rId53"/>
    <p:sldLayoutId id="2147483931" r:id="rId54"/>
    <p:sldLayoutId id="2147483932" r:id="rId55"/>
    <p:sldLayoutId id="2147483933" r:id="rId56"/>
    <p:sldLayoutId id="2147483934" r:id="rId57"/>
    <p:sldLayoutId id="2147483935" r:id="rId58"/>
    <p:sldLayoutId id="2147483936" r:id="rId59"/>
    <p:sldLayoutId id="2147483937" r:id="rId60"/>
    <p:sldLayoutId id="2147483938" r:id="rId61"/>
    <p:sldLayoutId id="2147483939" r:id="rId62"/>
    <p:sldLayoutId id="2147483940" r:id="rId63"/>
    <p:sldLayoutId id="2147483941" r:id="rId64"/>
    <p:sldLayoutId id="2147483942" r:id="rId65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516611" y="2357120"/>
            <a:ext cx="11151448" cy="186944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3000"/>
              <a:t>Data Science</a:t>
            </a:r>
            <a:br>
              <a:rPr lang="en-US" altLang="ja-JP" sz="3000"/>
            </a:br>
            <a:r>
              <a:rPr lang="en-US" altLang="ja-JP" sz="3000"/>
              <a:t> TP </a:t>
            </a:r>
            <a:r>
              <a:rPr lang="en-US" altLang="ja-JP" sz="3000" err="1"/>
              <a:t>Integrador</a:t>
            </a:r>
            <a:r>
              <a:rPr lang="en-US" altLang="ja-JP" sz="3000"/>
              <a:t> N° 1</a:t>
            </a:r>
            <a:br>
              <a:rPr lang="en-US" altLang="ja-JP" sz="3000"/>
            </a:br>
            <a:br>
              <a:rPr lang="en-US" altLang="ja-JP" sz="3000"/>
            </a:br>
            <a:r>
              <a:rPr lang="en-US" altLang="ja-JP" sz="3000"/>
              <a:t>Grupo 10  </a:t>
            </a:r>
            <a:endParaRPr lang="ja-JP" altLang="en-US" sz="300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0"/>
          </p:nvPr>
        </p:nvSpPr>
        <p:spPr>
          <a:xfrm>
            <a:off x="516611" y="4334934"/>
            <a:ext cx="11151448" cy="1340125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dirty="0"/>
              <a:t>    Facundo Peloso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Rodrigo 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Roberto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1278C5-1C03-C248-BC6F-B625D0E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/>
          <a:lstStyle/>
          <a:p>
            <a:pPr>
              <a:spcAft>
                <a:spcPts val="600"/>
              </a:spcAft>
            </a:pPr>
            <a:fld id="{919A58FC-43CF-44AD-9697-22C23B2E385E}" type="slidenum">
              <a:rPr kumimoji="1" lang="en-US" altLang="ja-JP" smtClean="0"/>
              <a:pPr>
                <a:spcAft>
                  <a:spcPts val="600"/>
                </a:spcAft>
              </a:pPr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53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10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194B37-6C45-7484-6634-EBF8BA27FD1B}"/>
              </a:ext>
            </a:extLst>
          </p:cNvPr>
          <p:cNvSpPr txBox="1"/>
          <p:nvPr/>
        </p:nvSpPr>
        <p:spPr>
          <a:xfrm>
            <a:off x="317501" y="812801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Buenos Aires (Incluido CABA)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DF0D394-3038-1784-DF90-74A2100B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182133"/>
            <a:ext cx="7840117" cy="48630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D730CB1-5130-107E-E612-A8508E2E5AAC}"/>
              </a:ext>
            </a:extLst>
          </p:cNvPr>
          <p:cNvSpPr txBox="1"/>
          <p:nvPr/>
        </p:nvSpPr>
        <p:spPr>
          <a:xfrm>
            <a:off x="8699501" y="2598003"/>
            <a:ext cx="29030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Generamos</a:t>
            </a:r>
            <a:r>
              <a:rPr lang="en-US" dirty="0">
                <a:latin typeface="+mj-lt"/>
              </a:rPr>
              <a:t> un mapa con </a:t>
            </a:r>
            <a:r>
              <a:rPr lang="en-US" dirty="0" err="1">
                <a:latin typeface="+mj-lt"/>
              </a:rPr>
              <a:t>todos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los</a:t>
            </a:r>
            <a:r>
              <a:rPr lang="en-US" dirty="0">
                <a:latin typeface="+mj-lt"/>
              </a:rPr>
              <a:t> puntos </a:t>
            </a:r>
            <a:r>
              <a:rPr lang="en-US" dirty="0" err="1">
                <a:latin typeface="+mj-lt"/>
              </a:rPr>
              <a:t>geolocalizados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diferenciando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por</a:t>
            </a:r>
            <a:r>
              <a:rPr lang="en-US" dirty="0">
                <a:latin typeface="+mj-lt"/>
              </a:rPr>
              <a:t> tonos de </a:t>
            </a:r>
            <a:r>
              <a:rPr lang="en-US" dirty="0" err="1">
                <a:latin typeface="+mj-lt"/>
              </a:rPr>
              <a:t>colores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base a la </a:t>
            </a:r>
            <a:r>
              <a:rPr lang="en-US" dirty="0" err="1">
                <a:latin typeface="+mj-lt"/>
              </a:rPr>
              <a:t>columna</a:t>
            </a:r>
            <a:r>
              <a:rPr lang="en-US" dirty="0">
                <a:latin typeface="+mj-lt"/>
              </a:rPr>
              <a:t> “</a:t>
            </a:r>
            <a:r>
              <a:rPr lang="en-US" b="1" i="0" dirty="0">
                <a:effectLst/>
                <a:latin typeface="+mj-lt"/>
              </a:rPr>
              <a:t>price_usd_per_m2”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30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11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EE000E-06C0-3664-AB43-7FD3C4E4B6CD}"/>
              </a:ext>
            </a:extLst>
          </p:cNvPr>
          <p:cNvSpPr txBox="1"/>
          <p:nvPr/>
        </p:nvSpPr>
        <p:spPr>
          <a:xfrm>
            <a:off x="4365626" y="889879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Buenos Aires (Incluido CABA)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54D898-5B74-F958-AB23-416B9123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0" y="1336290"/>
            <a:ext cx="5194940" cy="36249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76F4908-9458-A8DD-5C9F-9FEF6320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48" y="1336291"/>
            <a:ext cx="5175458" cy="362495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B0D3DA3-91E4-5483-6874-3F76EE228969}"/>
              </a:ext>
            </a:extLst>
          </p:cNvPr>
          <p:cNvSpPr txBox="1"/>
          <p:nvPr/>
        </p:nvSpPr>
        <p:spPr>
          <a:xfrm>
            <a:off x="443860" y="5068810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Departamentos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668C32-8FDA-5024-639A-EF9EED072D78}"/>
              </a:ext>
            </a:extLst>
          </p:cNvPr>
          <p:cNvSpPr txBox="1"/>
          <p:nvPr/>
        </p:nvSpPr>
        <p:spPr>
          <a:xfrm>
            <a:off x="6465648" y="5038321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Casas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FC315CC-02F1-57EC-8286-74296E3E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111" y="5068810"/>
            <a:ext cx="1294995" cy="11455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9D7A779-9309-5B3D-0E18-BC1A05C08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806" y="5043791"/>
            <a:ext cx="1294994" cy="116186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27EE4C4-6406-A902-21C9-FCAEAE086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55" y="1336289"/>
            <a:ext cx="5126445" cy="36249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814A52B-7E55-DD81-2497-AABA6DDCB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648" y="1354023"/>
            <a:ext cx="5175457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7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12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EE000E-06C0-3664-AB43-7FD3C4E4B6CD}"/>
              </a:ext>
            </a:extLst>
          </p:cNvPr>
          <p:cNvSpPr txBox="1"/>
          <p:nvPr/>
        </p:nvSpPr>
        <p:spPr>
          <a:xfrm>
            <a:off x="4365626" y="889879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Buenos Aires (Incluido CABA)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54D898-5B74-F958-AB23-416B9123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0" y="1336290"/>
            <a:ext cx="5194940" cy="36249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76F4908-9458-A8DD-5C9F-9FEF6320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48" y="1336291"/>
            <a:ext cx="5175458" cy="362495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B0D3DA3-91E4-5483-6874-3F76EE228969}"/>
              </a:ext>
            </a:extLst>
          </p:cNvPr>
          <p:cNvSpPr txBox="1"/>
          <p:nvPr/>
        </p:nvSpPr>
        <p:spPr>
          <a:xfrm>
            <a:off x="443860" y="5068810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Tiendas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668C32-8FDA-5024-639A-EF9EED072D78}"/>
              </a:ext>
            </a:extLst>
          </p:cNvPr>
          <p:cNvSpPr txBox="1"/>
          <p:nvPr/>
        </p:nvSpPr>
        <p:spPr>
          <a:xfrm>
            <a:off x="6465648" y="5038321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FC315CC-02F1-57EC-8286-74296E3E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111" y="5068810"/>
            <a:ext cx="1294995" cy="11455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9D7A779-9309-5B3D-0E18-BC1A05C08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806" y="5043791"/>
            <a:ext cx="1294994" cy="11618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B938458-9F77-AE74-05C8-7210DBCE1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59" y="1336289"/>
            <a:ext cx="5175458" cy="36249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C06F91-E81A-CC98-428F-2091C1CC5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626" y="5049986"/>
            <a:ext cx="1226787" cy="11556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B38608-30C7-25F1-765B-3F6653586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907" y="1336289"/>
            <a:ext cx="5175457" cy="361465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E3139A9-4228-3511-A5E7-DF7FEE8A0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6112" y="5068810"/>
            <a:ext cx="1304190" cy="11455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1B35C4C-612F-7FED-E0E6-57C88620E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6110" y="5255232"/>
            <a:ext cx="952633" cy="15242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88CF613-368A-76FE-8823-69C32B0DA3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4390" y="1336289"/>
            <a:ext cx="5099249" cy="361465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E18D063-6B5F-1763-B4CE-9DA5C450D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977" y="1324653"/>
            <a:ext cx="5166340" cy="362629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08D9036-4CD4-E4DB-84FC-1ECD2BA00C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3648" y="1336288"/>
            <a:ext cx="5175457" cy="36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13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194B37-6C45-7484-6634-EBF8BA27FD1B}"/>
              </a:ext>
            </a:extLst>
          </p:cNvPr>
          <p:cNvSpPr txBox="1"/>
          <p:nvPr/>
        </p:nvSpPr>
        <p:spPr>
          <a:xfrm>
            <a:off x="317501" y="966960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Capital Federal</a:t>
            </a:r>
          </a:p>
        </p:txBody>
      </p:sp>
    </p:spTree>
    <p:extLst>
      <p:ext uri="{BB962C8B-B14F-4D97-AF65-F5344CB8AC3E}">
        <p14:creationId xmlns:p14="http://schemas.microsoft.com/office/powerpoint/2010/main" val="131555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Visualizaciones por provincia/ciudad / barrio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14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5541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15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E0875902-2FEB-618D-BCB4-7401D6491703}"/>
              </a:ext>
            </a:extLst>
          </p:cNvPr>
          <p:cNvSpPr txBox="1">
            <a:spLocks/>
          </p:cNvSpPr>
          <p:nvPr/>
        </p:nvSpPr>
        <p:spPr bwMode="auto">
          <a:xfrm>
            <a:off x="469900" y="3429000"/>
            <a:ext cx="11131549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55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F53AC28-94AE-5A14-AFC7-BEE7A8423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94649"/>
            <a:ext cx="5181600" cy="3616598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D907EE7-3A10-F4E4-CE41-FB42D36E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wrap="square" anchor="b">
            <a:normAutofit/>
          </a:bodyPr>
          <a:lstStyle/>
          <a:p>
            <a:pPr algn="ctr"/>
            <a:r>
              <a:rPr lang="es-ES" dirty="0"/>
              <a:t>¿Preguntas?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596BA06-1FE1-9C8D-ABCC-9C57BF5DC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ja-JP"/>
              <a:t>1 Oct. 2017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wrap="none" anchor="ctr">
            <a:normAutofit/>
          </a:bodyPr>
          <a:lstStyle/>
          <a:p>
            <a:pPr defTabSz="1219170"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 smtClean="0"/>
              <a:pPr defTabSz="121917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1500"/>
          </a:p>
        </p:txBody>
      </p:sp>
    </p:spTree>
    <p:extLst>
      <p:ext uri="{BB962C8B-B14F-4D97-AF65-F5344CB8AC3E}">
        <p14:creationId xmlns:p14="http://schemas.microsoft.com/office/powerpoint/2010/main" val="9372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2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 1 – </a:t>
            </a:r>
            <a:r>
              <a:rPr lang="en-US" dirty="0" err="1"/>
              <a:t>Introducción</a:t>
            </a:r>
            <a:r>
              <a:rPr lang="es-AR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2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317501" y="1150241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600" b="0" dirty="0" err="1">
                <a:latin typeface="+mj-lt"/>
              </a:rPr>
              <a:t>Misión</a:t>
            </a:r>
            <a:r>
              <a:rPr lang="en-US" sz="2600" b="0" dirty="0">
                <a:latin typeface="+mj-lt"/>
              </a:rPr>
              <a:t> La </a:t>
            </a:r>
            <a:r>
              <a:rPr lang="en-US" sz="2600" b="0" dirty="0" err="1">
                <a:latin typeface="+mj-lt"/>
              </a:rPr>
              <a:t>inmobiliaria</a:t>
            </a:r>
            <a:r>
              <a:rPr lang="en-US" sz="2600" b="0" dirty="0">
                <a:latin typeface="+mj-lt"/>
              </a:rPr>
              <a:t> </a:t>
            </a:r>
            <a:r>
              <a:rPr lang="en-US" sz="2600" b="0" dirty="0" err="1">
                <a:latin typeface="+mj-lt"/>
              </a:rPr>
              <a:t>Properatti</a:t>
            </a:r>
            <a:r>
              <a:rPr lang="en-US" sz="2600" b="0" dirty="0">
                <a:latin typeface="+mj-lt"/>
              </a:rPr>
              <a:t> </a:t>
            </a:r>
            <a:r>
              <a:rPr lang="en-US" sz="2600" b="0" dirty="0" err="1">
                <a:latin typeface="+mj-lt"/>
              </a:rPr>
              <a:t>quiere</a:t>
            </a:r>
            <a:r>
              <a:rPr lang="en-US" sz="2600" b="0" dirty="0">
                <a:latin typeface="+mj-lt"/>
              </a:rPr>
              <a:t> </a:t>
            </a:r>
            <a:r>
              <a:rPr lang="en-US" sz="2600" b="0" dirty="0" err="1">
                <a:latin typeface="+mj-lt"/>
              </a:rPr>
              <a:t>desarrollar</a:t>
            </a:r>
            <a:r>
              <a:rPr lang="en-US" sz="2600" b="0" dirty="0">
                <a:latin typeface="+mj-lt"/>
              </a:rPr>
              <a:t> un Sistema que le </a:t>
            </a:r>
            <a:r>
              <a:rPr lang="en-US" sz="2600" b="0" dirty="0" err="1">
                <a:latin typeface="+mj-lt"/>
              </a:rPr>
              <a:t>permita</a:t>
            </a:r>
            <a:r>
              <a:rPr lang="en-US" sz="2600" b="0" dirty="0">
                <a:latin typeface="+mj-lt"/>
              </a:rPr>
              <a:t> </a:t>
            </a:r>
            <a:r>
              <a:rPr lang="en-US" sz="2600" b="0" dirty="0" err="1">
                <a:latin typeface="+mj-lt"/>
              </a:rPr>
              <a:t>predecir</a:t>
            </a:r>
            <a:r>
              <a:rPr lang="en-US" sz="2600" b="0" dirty="0">
                <a:latin typeface="+mj-lt"/>
              </a:rPr>
              <a:t> </a:t>
            </a:r>
            <a:r>
              <a:rPr lang="en-US" sz="2600" b="0" dirty="0" err="1">
                <a:latin typeface="+mj-lt"/>
              </a:rPr>
              <a:t>el</a:t>
            </a:r>
            <a:r>
              <a:rPr lang="en-US" sz="2600" b="0" dirty="0">
                <a:latin typeface="+mj-lt"/>
              </a:rPr>
              <a:t> </a:t>
            </a:r>
            <a:r>
              <a:rPr lang="en-US" sz="2600" b="0" dirty="0" err="1">
                <a:latin typeface="+mj-lt"/>
              </a:rPr>
              <a:t>precio</a:t>
            </a:r>
            <a:r>
              <a:rPr lang="en-US" sz="2600" b="0" dirty="0">
                <a:latin typeface="+mj-lt"/>
              </a:rPr>
              <a:t> del m2 de las </a:t>
            </a:r>
            <a:r>
              <a:rPr lang="en-US" sz="2600" b="0" dirty="0" err="1">
                <a:latin typeface="+mj-lt"/>
              </a:rPr>
              <a:t>propiedas</a:t>
            </a:r>
            <a:r>
              <a:rPr lang="en-US" sz="2600" b="0" dirty="0">
                <a:latin typeface="+mj-lt"/>
              </a:rPr>
              <a:t>.</a:t>
            </a:r>
            <a:endParaRPr lang="es-AR" sz="26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28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Objetivos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3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FB185F8E-7FED-AA94-6896-51E419812F14}"/>
              </a:ext>
            </a:extLst>
          </p:cNvPr>
          <p:cNvSpPr txBox="1">
            <a:spLocks/>
          </p:cNvSpPr>
          <p:nvPr/>
        </p:nvSpPr>
        <p:spPr bwMode="auto">
          <a:xfrm>
            <a:off x="317501" y="1355725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/>
            <a:endParaRPr lang="es-AR" sz="3000" b="0" dirty="0">
              <a:latin typeface="+mj-lt"/>
            </a:endParaRPr>
          </a:p>
        </p:txBody>
      </p:sp>
      <p:sp>
        <p:nvSpPr>
          <p:cNvPr id="9" name="Título 7">
            <a:extLst>
              <a:ext uri="{FF2B5EF4-FFF2-40B4-BE49-F238E27FC236}">
                <a16:creationId xmlns:a16="http://schemas.microsoft.com/office/drawing/2014/main" id="{AC460740-C51E-C920-E4CE-8BA30C81AF06}"/>
              </a:ext>
            </a:extLst>
          </p:cNvPr>
          <p:cNvSpPr txBox="1">
            <a:spLocks/>
          </p:cNvSpPr>
          <p:nvPr/>
        </p:nvSpPr>
        <p:spPr bwMode="auto">
          <a:xfrm>
            <a:off x="317494" y="984251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400" b="0" dirty="0">
                <a:latin typeface="+mj-lt"/>
              </a:rPr>
              <a:t>Leer e interpretar el </a:t>
            </a:r>
            <a:r>
              <a:rPr lang="es-ES" sz="2400" b="0" dirty="0" err="1">
                <a:latin typeface="+mj-lt"/>
              </a:rPr>
              <a:t>dataset</a:t>
            </a:r>
            <a:r>
              <a:rPr lang="es-ES" sz="2400" b="0" dirty="0">
                <a:latin typeface="+mj-lt"/>
              </a:rPr>
              <a:t>. Realizar una limpieza y procesamiento en concordancia con la finalidad que se le quiere dar.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8B5666E4-7551-9E7C-0838-6AF2D5FC26A2}"/>
              </a:ext>
            </a:extLst>
          </p:cNvPr>
          <p:cNvSpPr txBox="1">
            <a:spLocks/>
          </p:cNvSpPr>
          <p:nvPr/>
        </p:nvSpPr>
        <p:spPr bwMode="auto">
          <a:xfrm>
            <a:off x="317495" y="2528212"/>
            <a:ext cx="11131549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400" b="0" dirty="0">
                <a:latin typeface="+mj-lt"/>
              </a:rPr>
              <a:t>Imputar datos </a:t>
            </a:r>
            <a:endParaRPr lang="es-ES" sz="2400" b="0" dirty="0">
              <a:solidFill>
                <a:srgbClr val="FF0000"/>
              </a:solidFill>
              <a:latin typeface="+mj-lt"/>
            </a:endParaRP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7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Alectura</a:t>
            </a:r>
            <a:r>
              <a:rPr lang="es-AR" dirty="0"/>
              <a:t> del </a:t>
            </a:r>
            <a:r>
              <a:rPr lang="es-AR" dirty="0" err="1"/>
              <a:t>Dataset</a:t>
            </a:r>
            <a:r>
              <a:rPr lang="es-AR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4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48B4D-92C8-31AD-5AB7-7A69746F6970}"/>
              </a:ext>
            </a:extLst>
          </p:cNvPr>
          <p:cNvSpPr txBox="1"/>
          <p:nvPr/>
        </p:nvSpPr>
        <p:spPr>
          <a:xfrm>
            <a:off x="317501" y="748263"/>
            <a:ext cx="1093152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dirty="0" err="1">
                <a:latin typeface="+mj-lt"/>
              </a:rPr>
              <a:t>INIcio</a:t>
            </a:r>
            <a:r>
              <a:rPr lang="en-US" sz="2100" dirty="0">
                <a:latin typeface="+mj-lt"/>
              </a:rPr>
              <a:t> </a:t>
            </a:r>
          </a:p>
          <a:p>
            <a:pPr algn="l"/>
            <a:endParaRPr lang="en-US" sz="2100" b="0" dirty="0">
              <a:latin typeface="+mj-lt"/>
            </a:endParaRPr>
          </a:p>
          <a:p>
            <a:pPr algn="l"/>
            <a:r>
              <a:rPr lang="en-US" sz="2100" dirty="0" err="1">
                <a:latin typeface="+mj-lt"/>
              </a:rPr>
              <a:t>Mostrar</a:t>
            </a:r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como</a:t>
            </a:r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estaba</a:t>
            </a:r>
            <a:r>
              <a:rPr lang="en-US" sz="2100" dirty="0">
                <a:latin typeface="+mj-lt"/>
              </a:rPr>
              <a:t> la table al </a:t>
            </a:r>
            <a:r>
              <a:rPr lang="en-US" sz="2100" dirty="0" err="1">
                <a:latin typeface="+mj-lt"/>
              </a:rPr>
              <a:t>comienzo</a:t>
            </a:r>
            <a:r>
              <a:rPr lang="en-US" sz="2100" dirty="0">
                <a:latin typeface="+mj-lt"/>
              </a:rPr>
              <a:t>.</a:t>
            </a:r>
          </a:p>
          <a:p>
            <a:pPr algn="l"/>
            <a:r>
              <a:rPr lang="en-US" sz="2100" b="0" dirty="0">
                <a:latin typeface="+mj-lt"/>
              </a:rPr>
              <a:t> </a:t>
            </a:r>
          </a:p>
          <a:p>
            <a:pPr algn="l"/>
            <a:r>
              <a:rPr lang="en-US" sz="2100" dirty="0" err="1">
                <a:latin typeface="+mj-lt"/>
              </a:rPr>
              <a:t>Cantida</a:t>
            </a:r>
            <a:r>
              <a:rPr lang="en-US" sz="2100" dirty="0">
                <a:latin typeface="+mj-lt"/>
              </a:rPr>
              <a:t> de </a:t>
            </a:r>
            <a:r>
              <a:rPr lang="en-US" sz="2100" dirty="0" err="1">
                <a:latin typeface="+mj-lt"/>
              </a:rPr>
              <a:t>filas</a:t>
            </a:r>
            <a:r>
              <a:rPr lang="en-US" sz="2100" dirty="0">
                <a:latin typeface="+mj-lt"/>
              </a:rPr>
              <a:t> y </a:t>
            </a:r>
            <a:r>
              <a:rPr lang="en-US" sz="2100" dirty="0" err="1">
                <a:latin typeface="+mj-lt"/>
              </a:rPr>
              <a:t>columnas</a:t>
            </a:r>
            <a:endParaRPr lang="en-US" sz="2100" dirty="0">
              <a:latin typeface="+mj-lt"/>
            </a:endParaRPr>
          </a:p>
          <a:p>
            <a:pPr algn="l"/>
            <a:endParaRPr lang="en-US" sz="2100" b="0" dirty="0">
              <a:latin typeface="+mj-lt"/>
            </a:endParaRPr>
          </a:p>
          <a:p>
            <a:pPr algn="l"/>
            <a:r>
              <a:rPr lang="en-US" sz="2100" dirty="0">
                <a:latin typeface="+mj-lt"/>
              </a:rPr>
              <a:t>Breve </a:t>
            </a:r>
            <a:r>
              <a:rPr lang="en-US" sz="2100" dirty="0" err="1">
                <a:latin typeface="+mj-lt"/>
              </a:rPr>
              <a:t>descripción</a:t>
            </a:r>
            <a:r>
              <a:rPr lang="en-US" sz="2100" dirty="0">
                <a:latin typeface="+mj-lt"/>
              </a:rPr>
              <a:t> de </a:t>
            </a:r>
            <a:r>
              <a:rPr lang="en-US" sz="2100" dirty="0" err="1">
                <a:latin typeface="+mj-lt"/>
              </a:rPr>
              <a:t>campos</a:t>
            </a:r>
            <a:endParaRPr lang="es-AR" sz="18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3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Limpieza Inicial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5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4D0045EB-81E1-53B2-DE68-A1219CB99086}"/>
              </a:ext>
            </a:extLst>
          </p:cNvPr>
          <p:cNvSpPr txBox="1">
            <a:spLocks/>
          </p:cNvSpPr>
          <p:nvPr/>
        </p:nvSpPr>
        <p:spPr bwMode="auto">
          <a:xfrm>
            <a:off x="101744" y="975437"/>
            <a:ext cx="11131549" cy="168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300" b="0" dirty="0">
              <a:latin typeface="+mj-lt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sz="2300" b="0" dirty="0">
                <a:latin typeface="+mj-lt"/>
              </a:rPr>
              <a:t>Argumentos de porque eliminamos la columnas redundantes/ </a:t>
            </a:r>
            <a:r>
              <a:rPr lang="es-ES" sz="2300" b="0" dirty="0" err="1">
                <a:latin typeface="+mj-lt"/>
              </a:rPr>
              <a:t>innesarias</a:t>
            </a: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8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Creación de columnas geográficas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6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4D0045EB-81E1-53B2-DE68-A1219CB99086}"/>
              </a:ext>
            </a:extLst>
          </p:cNvPr>
          <p:cNvSpPr txBox="1">
            <a:spLocks/>
          </p:cNvSpPr>
          <p:nvPr/>
        </p:nvSpPr>
        <p:spPr bwMode="auto">
          <a:xfrm>
            <a:off x="101744" y="975437"/>
            <a:ext cx="11131549" cy="168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300" b="0" dirty="0">
              <a:latin typeface="+mj-lt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sz="2300" b="0" dirty="0">
                <a:latin typeface="+mj-lt"/>
              </a:rPr>
              <a:t>Argumentos de porque eliminamos la columnas redundantes/ </a:t>
            </a:r>
            <a:r>
              <a:rPr lang="es-ES" sz="2300" b="0" dirty="0" err="1">
                <a:latin typeface="+mj-lt"/>
              </a:rPr>
              <a:t>innesarias</a:t>
            </a: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1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Calidad de las columnas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7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48938C56-3E40-7A12-4255-9B5606C9C38D}"/>
              </a:ext>
            </a:extLst>
          </p:cNvPr>
          <p:cNvSpPr txBox="1">
            <a:spLocks/>
          </p:cNvSpPr>
          <p:nvPr/>
        </p:nvSpPr>
        <p:spPr bwMode="auto">
          <a:xfrm>
            <a:off x="0" y="1026808"/>
            <a:ext cx="11131549" cy="168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300" b="0" dirty="0">
              <a:latin typeface="+mj-lt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sz="2300" b="0" dirty="0">
                <a:latin typeface="+mj-lt"/>
              </a:rPr>
              <a:t>Nulos / no -nulos</a:t>
            </a: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75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Visualización Precio y Superficie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8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671F62F9-C4C1-BBFA-E37F-4925F555598F}"/>
              </a:ext>
            </a:extLst>
          </p:cNvPr>
          <p:cNvSpPr txBox="1">
            <a:spLocks/>
          </p:cNvSpPr>
          <p:nvPr/>
        </p:nvSpPr>
        <p:spPr bwMode="auto">
          <a:xfrm>
            <a:off x="0" y="1026808"/>
            <a:ext cx="11131549" cy="168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300" b="0" dirty="0">
              <a:latin typeface="+mj-lt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sz="2300" b="0" dirty="0">
                <a:latin typeface="+mj-lt"/>
              </a:rPr>
              <a:t>Gráficos que muestren </a:t>
            </a:r>
            <a:r>
              <a:rPr lang="es-ES" sz="2300" b="0" dirty="0" err="1">
                <a:latin typeface="+mj-lt"/>
              </a:rPr>
              <a:t>outliers</a:t>
            </a: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500" b="0" dirty="0">
              <a:latin typeface="+mj-lt"/>
            </a:endParaRPr>
          </a:p>
          <a:p>
            <a:pPr algn="l"/>
            <a:endParaRPr lang="es-ES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AR" sz="25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04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919A58FC-43CF-44AD-9697-22C23B2E385E}" type="slidenum">
              <a:rPr kumimoji="1" lang="en-US" altLang="ja-JP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pPr defTabSz="1219170"/>
              <a:t>9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  <a:latin typeface="Segoe UI"/>
              <a:ea typeface="Meiryo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194B37-6C45-7484-6634-EBF8BA27FD1B}"/>
              </a:ext>
            </a:extLst>
          </p:cNvPr>
          <p:cNvSpPr txBox="1"/>
          <p:nvPr/>
        </p:nvSpPr>
        <p:spPr>
          <a:xfrm>
            <a:off x="317501" y="966960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poder analizar la distribucion geografica trabajamos con un mapa Kepler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1CE427-B679-D23F-B389-700F84CA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4" y="1393515"/>
            <a:ext cx="4476895" cy="44975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64BA12D-41EB-3D60-BBD9-67F2CA1179D5}"/>
              </a:ext>
            </a:extLst>
          </p:cNvPr>
          <p:cNvSpPr txBox="1"/>
          <p:nvPr/>
        </p:nvSpPr>
        <p:spPr>
          <a:xfrm>
            <a:off x="9288983" y="1802454"/>
            <a:ext cx="29030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Seleccionamos el TOP 5 de ciudades con mas cantidad de Datos para analizar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9E41AA-DD85-3E23-CF03-FCE7B3C95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"/>
          <a:stretch/>
        </p:blipFill>
        <p:spPr>
          <a:xfrm>
            <a:off x="5097983" y="3899753"/>
            <a:ext cx="2974875" cy="204425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07D52E-F5BA-1811-1823-A1AF0E2A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724" y="3983535"/>
            <a:ext cx="2695951" cy="18766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A40FF37-F8D5-BB7F-7559-3C7F3BC7D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983" y="1393515"/>
            <a:ext cx="4185076" cy="24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</TotalTime>
  <Words>399</Words>
  <Application>Microsoft Office PowerPoint</Application>
  <PresentationFormat>Panorámica</PresentationFormat>
  <Paragraphs>130</Paragraphs>
  <Slides>17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Calibri</vt:lpstr>
      <vt:lpstr>Segoe UI</vt:lpstr>
      <vt:lpstr>Wingdings</vt:lpstr>
      <vt:lpstr>CMSC 2017</vt:lpstr>
      <vt:lpstr>2_CMSC 2017</vt:lpstr>
      <vt:lpstr>1_CMSC 2017</vt:lpstr>
      <vt:lpstr>4_CMSC 2017</vt:lpstr>
      <vt:lpstr>Data Science  TP Integrador N° 1  Grupo 10  </vt:lpstr>
      <vt:lpstr>TP 1 – Introducción </vt:lpstr>
      <vt:lpstr>Objetivos</vt:lpstr>
      <vt:lpstr>Alectura del Dataset </vt:lpstr>
      <vt:lpstr>Limpieza Inicial</vt:lpstr>
      <vt:lpstr>Creación de columnas geográficas</vt:lpstr>
      <vt:lpstr>Calidad de las columnas</vt:lpstr>
      <vt:lpstr>Visualización Precio y Superficie</vt:lpstr>
      <vt:lpstr>Distribución Geográfica</vt:lpstr>
      <vt:lpstr>Distribución Geográfica</vt:lpstr>
      <vt:lpstr>Distribución Geográfica</vt:lpstr>
      <vt:lpstr>Distribución Geográfica</vt:lpstr>
      <vt:lpstr>Distribución Geográfica</vt:lpstr>
      <vt:lpstr>Visualizaciones por provincia/ciudad / barrio</vt:lpstr>
      <vt:lpstr>Conclusiones </vt:lpstr>
      <vt:lpstr>¿Preguntas?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Estación de Trabajo Vitrea Visualización Avanzada</dc:title>
  <dc:creator>Guillermo Mac Clay</dc:creator>
  <cp:lastModifiedBy>rodrigo holzer</cp:lastModifiedBy>
  <cp:revision>38</cp:revision>
  <dcterms:created xsi:type="dcterms:W3CDTF">2021-07-20T17:29:46Z</dcterms:created>
  <dcterms:modified xsi:type="dcterms:W3CDTF">2022-11-03T14:56:15Z</dcterms:modified>
</cp:coreProperties>
</file>